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833" r:id="rId2"/>
    <p:sldId id="822" r:id="rId3"/>
    <p:sldId id="863" r:id="rId4"/>
    <p:sldId id="846" r:id="rId5"/>
    <p:sldId id="847" r:id="rId6"/>
    <p:sldId id="850" r:id="rId7"/>
    <p:sldId id="848" r:id="rId8"/>
    <p:sldId id="852" r:id="rId9"/>
    <p:sldId id="851" r:id="rId10"/>
    <p:sldId id="866" r:id="rId11"/>
    <p:sldId id="849" r:id="rId12"/>
    <p:sldId id="865" r:id="rId13"/>
    <p:sldId id="857" r:id="rId14"/>
    <p:sldId id="858" r:id="rId15"/>
    <p:sldId id="859" r:id="rId16"/>
    <p:sldId id="860" r:id="rId17"/>
    <p:sldId id="837" r:id="rId18"/>
  </p:sldIdLst>
  <p:sldSz cx="12192000" cy="6858000"/>
  <p:notesSz cx="9942513" cy="6761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6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33CC"/>
    <a:srgbClr val="FF0909"/>
    <a:srgbClr val="FF6C61"/>
    <a:srgbClr val="FF8E85"/>
    <a:srgbClr val="2BA018"/>
    <a:srgbClr val="E8E8E8"/>
    <a:srgbClr val="989898"/>
    <a:srgbClr val="FF3C2D"/>
    <a:srgbClr val="DEE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85240" autoAdjust="0"/>
  </p:normalViewPr>
  <p:slideViewPr>
    <p:cSldViewPr snapToGrid="0">
      <p:cViewPr varScale="1">
        <p:scale>
          <a:sx n="104" d="100"/>
          <a:sy n="104" d="100"/>
        </p:scale>
        <p:origin x="618" y="108"/>
      </p:cViewPr>
      <p:guideLst>
        <p:guide orient="horz" pos="2160"/>
        <p:guide pos="263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400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4308731" cy="338868"/>
          </a:xfrm>
          <a:prstGeom prst="rect">
            <a:avLst/>
          </a:prstGeom>
        </p:spPr>
        <p:txBody>
          <a:bodyPr vert="horz" lIns="91099" tIns="45550" rIns="91099" bIns="4555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1470" y="1"/>
            <a:ext cx="4308731" cy="338868"/>
          </a:xfrm>
          <a:prstGeom prst="rect">
            <a:avLst/>
          </a:prstGeom>
        </p:spPr>
        <p:txBody>
          <a:bodyPr vert="horz" lIns="91099" tIns="45550" rIns="91099" bIns="45550" rtlCol="0"/>
          <a:lstStyle>
            <a:lvl1pPr algn="r">
              <a:defRPr sz="1200"/>
            </a:lvl1pPr>
          </a:lstStyle>
          <a:p>
            <a:fld id="{19EBF826-8440-4A5C-ACF8-2833A5BA3951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4" y="6422299"/>
            <a:ext cx="4308731" cy="338868"/>
          </a:xfrm>
          <a:prstGeom prst="rect">
            <a:avLst/>
          </a:prstGeom>
        </p:spPr>
        <p:txBody>
          <a:bodyPr vert="horz" lIns="91099" tIns="45550" rIns="91099" bIns="4555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1470" y="6422299"/>
            <a:ext cx="4308731" cy="338868"/>
          </a:xfrm>
          <a:prstGeom prst="rect">
            <a:avLst/>
          </a:prstGeom>
        </p:spPr>
        <p:txBody>
          <a:bodyPr vert="horz" lIns="91099" tIns="45550" rIns="91099" bIns="45550" rtlCol="0" anchor="b"/>
          <a:lstStyle>
            <a:lvl1pPr algn="r">
              <a:defRPr sz="1200"/>
            </a:lvl1pPr>
          </a:lstStyle>
          <a:p>
            <a:fld id="{A883A4DB-ADDB-4EC1-B4CC-44239805E0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7868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5"/>
            <a:ext cx="4308422" cy="339233"/>
          </a:xfrm>
          <a:prstGeom prst="rect">
            <a:avLst/>
          </a:prstGeom>
        </p:spPr>
        <p:txBody>
          <a:bodyPr vert="horz" lIns="91099" tIns="45550" rIns="91099" bIns="4555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1792" y="5"/>
            <a:ext cx="4308422" cy="339233"/>
          </a:xfrm>
          <a:prstGeom prst="rect">
            <a:avLst/>
          </a:prstGeom>
        </p:spPr>
        <p:txBody>
          <a:bodyPr vert="horz" lIns="91099" tIns="45550" rIns="91099" bIns="45550" rtlCol="0"/>
          <a:lstStyle>
            <a:lvl1pPr algn="r">
              <a:defRPr sz="1200"/>
            </a:lvl1pPr>
          </a:lstStyle>
          <a:p>
            <a:fld id="{643D9EFA-EDF4-4021-9FB0-76DEC7F39129}" type="datetimeFigureOut">
              <a:rPr lang="ru-RU" smtClean="0"/>
              <a:t>28.01.2021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44550"/>
            <a:ext cx="4056063" cy="22812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99" tIns="45550" rIns="91099" bIns="4555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252" y="3253813"/>
            <a:ext cx="7954010" cy="2662209"/>
          </a:xfrm>
          <a:prstGeom prst="rect">
            <a:avLst/>
          </a:prstGeom>
        </p:spPr>
        <p:txBody>
          <a:bodyPr vert="horz" lIns="91099" tIns="45550" rIns="91099" bIns="4555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6" y="6421935"/>
            <a:ext cx="4308422" cy="339231"/>
          </a:xfrm>
          <a:prstGeom prst="rect">
            <a:avLst/>
          </a:prstGeom>
        </p:spPr>
        <p:txBody>
          <a:bodyPr vert="horz" lIns="91099" tIns="45550" rIns="91099" bIns="4555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1792" y="6421935"/>
            <a:ext cx="4308422" cy="339231"/>
          </a:xfrm>
          <a:prstGeom prst="rect">
            <a:avLst/>
          </a:prstGeom>
        </p:spPr>
        <p:txBody>
          <a:bodyPr vert="horz" lIns="91099" tIns="45550" rIns="91099" bIns="45550" rtlCol="0" anchor="b"/>
          <a:lstStyle>
            <a:lvl1pPr algn="r">
              <a:defRPr sz="1200"/>
            </a:lvl1pPr>
          </a:lstStyle>
          <a:p>
            <a:fld id="{DEAC1452-BD9C-48F6-A5A0-EC99E6BA1B4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015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C1452-BD9C-48F6-A5A0-EC99E6BA1B4E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4913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C1452-BD9C-48F6-A5A0-EC99E6BA1B4E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3724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A5413-2D3D-4E71-8401-E78174066B56}" type="datetime1">
              <a:rPr lang="ru-RU" smtClean="0"/>
              <a:t>28.01.2021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9256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41C5-4FBE-4CE6-849D-745FEADEEEB7}" type="datetime1">
              <a:rPr lang="ru-RU" smtClean="0"/>
              <a:t>28.01.2021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7584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F321-7967-41E5-BD0A-2DC8BAA89345}" type="datetime1">
              <a:rPr lang="ru-RU" smtClean="0"/>
              <a:t>28.01.2021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1491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2B1C0-ACA6-41A2-80EE-2E9D9F47F1C1}" type="datetime1">
              <a:rPr lang="ru-RU" smtClean="0"/>
              <a:t>28.01.2021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6342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DCBF-7C3C-4A74-9CD6-5D71C83BFB15}" type="datetime1">
              <a:rPr lang="ru-RU" smtClean="0"/>
              <a:t>28.01.2021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5378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512D-E8BE-4493-817E-AC0744FBFA7F}" type="datetime1">
              <a:rPr lang="ru-RU" smtClean="0"/>
              <a:t>28.01.2021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8239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C1090-8381-4036-B598-25F0A3027381}" type="datetime1">
              <a:rPr lang="ru-RU" smtClean="0"/>
              <a:t>28.01.2021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1813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6E02-64F0-446C-98B8-9B167F0B6FF0}" type="datetime1">
              <a:rPr lang="ru-RU" smtClean="0"/>
              <a:t>28.01.2021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7251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1AADE-3522-45D3-B82F-0FCAE4877043}" type="datetime1">
              <a:rPr lang="ru-RU" smtClean="0"/>
              <a:t>28.01.2021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1670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B5A40-89DF-41B2-80C0-012E00B26CD1}" type="datetime1">
              <a:rPr lang="ru-RU" smtClean="0"/>
              <a:t>28.01.2021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76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B153B-CB44-4929-9985-0144537506F0}" type="datetime1">
              <a:rPr lang="ru-RU" smtClean="0"/>
              <a:t>28.01.2021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7422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452A7-EA18-4F58-98BE-7A25810DDAB9}" type="datetime1">
              <a:rPr lang="ru-RU" smtClean="0"/>
              <a:t>28.01.2021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26DC6-2DC4-452B-B163-FE3FF404720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7845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97280" y="1720839"/>
            <a:ext cx="102565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Отдельные вопросы осуществления муниципального контроля </a:t>
            </a:r>
            <a:r>
              <a:rPr 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в Республике </a:t>
            </a:r>
            <a:r>
              <a:rPr 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Татарстан</a:t>
            </a:r>
          </a:p>
          <a:p>
            <a:pPr algn="ctr">
              <a:lnSpc>
                <a:spcPct val="150000"/>
              </a:lnSpc>
            </a:pPr>
            <a:endParaRPr lang="en-US" sz="36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Гергерт</a:t>
            </a:r>
            <a:r>
              <a:rPr lang="ru-RU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Альбина </a:t>
            </a:r>
            <a:r>
              <a:rPr lang="ru-RU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Владимировна</a:t>
            </a:r>
          </a:p>
          <a:p>
            <a:pPr algn="ctr">
              <a:lnSpc>
                <a:spcPct val="150000"/>
              </a:lnSpc>
            </a:pP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Начальник Управления по вопросам административной реформы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48000" y="3105835"/>
            <a:ext cx="818117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9" y="407723"/>
            <a:ext cx="5495779" cy="13430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999648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26169" y="674255"/>
            <a:ext cx="10830122" cy="5905449"/>
          </a:xfrm>
        </p:spPr>
        <p:txBody>
          <a:bodyPr>
            <a:noAutofit/>
          </a:bodyPr>
          <a:lstStyle/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Проекты докладов должны быть представлены  по каждому виду муниципального контроля отдельно!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Доклады должны быть согласованы с Министерством юстиции Республики Татарстан, с Министерством экономики Республики Татарстан!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endParaRPr lang="ru-RU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Доклад должен подписывать глава муниципального района (городского округа) Республики Татарстан! 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endParaRPr lang="ru-RU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Прочерки ставить нельзя! Необходимо указывать числовые значения или текстовую часть, вне зависимости от того были проведены какие-либо мероприятия или нет.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Сведения, включенные в доклад должны соответствовать данным, содержащимся в форме 1 контроль ГАС «Управление».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26169" y="-101599"/>
            <a:ext cx="10515600" cy="1015999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ВАЖНО!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55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Список муниципальных районов, не разместивших доклады за 2019 год в системе ГАС «Управление» 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marL="0" indent="0" algn="ctr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60000"/>
              </a:lnSpc>
              <a:buNone/>
            </a:pP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1. Высокогорский </a:t>
            </a:r>
          </a:p>
          <a:p>
            <a:pPr marL="0" indent="0" algn="ctr">
              <a:lnSpc>
                <a:spcPct val="160000"/>
              </a:lnSpc>
              <a:buNone/>
            </a:pP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2. </a:t>
            </a:r>
            <a:r>
              <a:rPr 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Мамадышский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ctr">
              <a:lnSpc>
                <a:spcPct val="160000"/>
              </a:lnSpc>
              <a:buNone/>
            </a:pP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3. </a:t>
            </a:r>
            <a:r>
              <a:rPr 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Мензелинский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ctr">
              <a:lnSpc>
                <a:spcPct val="160000"/>
              </a:lnSpc>
              <a:buNone/>
            </a:pP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4. Нижнекамский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631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t>12</a:t>
            </a:fld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1009291" y="181154"/>
            <a:ext cx="10886535" cy="6469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8760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39089" y="1153551"/>
            <a:ext cx="9895437" cy="85254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32000" algn="just">
              <a:spcBef>
                <a:spcPts val="0"/>
              </a:spcBef>
            </a:pPr>
            <a:endParaRPr lang="ru-RU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32000" algn="ctr">
              <a:lnSpc>
                <a:spcPct val="150000"/>
              </a:lnSpc>
              <a:spcBef>
                <a:spcPts val="0"/>
              </a:spcBef>
            </a:pP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О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результатах мониторинга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информации, размещенной на официальных сайтах органов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местного самоуправления городских округов и муниципальных районов Республики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Татарстан</a:t>
            </a:r>
          </a:p>
          <a:p>
            <a:pPr indent="432000" algn="just">
              <a:spcBef>
                <a:spcPts val="0"/>
              </a:spcBef>
              <a:buAutoNum type="arabicPeriod"/>
            </a:pPr>
            <a:endParaRPr lang="ru-RU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ctr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ctr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ctr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ctr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ctr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ctr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ctr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ctr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ru-RU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886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67932" y="173751"/>
            <a:ext cx="883718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 муниципальных районов и </a:t>
            </a:r>
            <a:r>
              <a:rPr lang="ru-RU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городских</a:t>
            </a:r>
            <a:r>
              <a:rPr lang="en-US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округов </a:t>
            </a:r>
            <a:r>
              <a:rPr lang="ru-RU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Республики Татарстан у которых до настоящего времени не размещены на официальном сайте необходимые муниципальные правовые акты</a:t>
            </a:r>
            <a:endParaRPr lang="ru-RU" sz="2400" b="1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9634911"/>
              </p:ext>
            </p:extLst>
          </p:nvPr>
        </p:nvGraphicFramePr>
        <p:xfrm>
          <a:off x="1448753" y="2062269"/>
          <a:ext cx="9294494" cy="4247419"/>
        </p:xfrm>
        <a:graphic>
          <a:graphicData uri="http://schemas.openxmlformats.org/drawingml/2006/table">
            <a:tbl>
              <a:tblPr firstRow="1" bandRow="1"/>
              <a:tblGrid>
                <a:gridCol w="487582">
                  <a:extLst>
                    <a:ext uri="{9D8B030D-6E8A-4147-A177-3AD203B41FA5}">
                      <a16:colId xmlns:a16="http://schemas.microsoft.com/office/drawing/2014/main" val="1412558622"/>
                    </a:ext>
                  </a:extLst>
                </a:gridCol>
                <a:gridCol w="2250023">
                  <a:extLst>
                    <a:ext uri="{9D8B030D-6E8A-4147-A177-3AD203B41FA5}">
                      <a16:colId xmlns:a16="http://schemas.microsoft.com/office/drawing/2014/main" val="3455064402"/>
                    </a:ext>
                  </a:extLst>
                </a:gridCol>
                <a:gridCol w="527277">
                  <a:extLst>
                    <a:ext uri="{9D8B030D-6E8A-4147-A177-3AD203B41FA5}">
                      <a16:colId xmlns:a16="http://schemas.microsoft.com/office/drawing/2014/main" val="4219664143"/>
                    </a:ext>
                  </a:extLst>
                </a:gridCol>
                <a:gridCol w="2765392">
                  <a:extLst>
                    <a:ext uri="{9D8B030D-6E8A-4147-A177-3AD203B41FA5}">
                      <a16:colId xmlns:a16="http://schemas.microsoft.com/office/drawing/2014/main" val="2852715391"/>
                    </a:ext>
                  </a:extLst>
                </a:gridCol>
                <a:gridCol w="690686">
                  <a:extLst>
                    <a:ext uri="{9D8B030D-6E8A-4147-A177-3AD203B41FA5}">
                      <a16:colId xmlns:a16="http://schemas.microsoft.com/office/drawing/2014/main" val="536041658"/>
                    </a:ext>
                  </a:extLst>
                </a:gridCol>
                <a:gridCol w="2573534">
                  <a:extLst>
                    <a:ext uri="{9D8B030D-6E8A-4147-A177-3AD203B41FA5}">
                      <a16:colId xmlns:a16="http://schemas.microsoft.com/office/drawing/2014/main" val="1868362069"/>
                    </a:ext>
                  </a:extLst>
                </a:gridCol>
              </a:tblGrid>
              <a:tr h="38612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Азнакаевский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Дрожжановский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Муслюмовский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2641629"/>
                  </a:ext>
                </a:extLst>
              </a:tr>
              <a:tr h="38612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Актанышский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Елабужский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Новошешминский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5336618"/>
                  </a:ext>
                </a:extLst>
              </a:tr>
              <a:tr h="38612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Альметьевский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Зеленодольский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Нижнекамский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4153546"/>
                  </a:ext>
                </a:extLst>
              </a:tr>
              <a:tr h="38612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Алькеевский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Камско-</a:t>
                      </a:r>
                      <a:r>
                        <a:rPr lang="ru-RU" sz="1800" b="1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Устьинский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Нурлатский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6642881"/>
                  </a:ext>
                </a:extLst>
              </a:tr>
              <a:tr h="38612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Алексеевский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Кукморский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Пестречинский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5774910"/>
                  </a:ext>
                </a:extLst>
              </a:tr>
              <a:tr h="38612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Арский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Лаишевский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Рыбно-Слободский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8163446"/>
                  </a:ext>
                </a:extLst>
              </a:tr>
              <a:tr h="38612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Атнинский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Лениногорский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Сармановский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2548233"/>
                  </a:ext>
                </a:extLst>
              </a:tr>
              <a:tr h="38612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Балтасинский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 Набережные Челны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Спасский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3029135"/>
                  </a:ext>
                </a:extLst>
              </a:tr>
              <a:tr h="38612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Бугульминский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 Казань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Тетюшский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3349559"/>
                  </a:ext>
                </a:extLst>
              </a:tr>
              <a:tr h="38612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Верхнеуслонский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Мамадышский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Тюлячинский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2045384"/>
                  </a:ext>
                </a:extLst>
              </a:tr>
              <a:tr h="38612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Высокогорский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Мензелинский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Черемшанский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79213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62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22513" y="238356"/>
            <a:ext cx="9750287" cy="57246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Информация</a:t>
            </a:r>
          </a:p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о муниципальных образованиях, разместивших в полном объеме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муниципальные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правовые акты на своих официальных сайтах в разделе «Муниципальный контроль» </a:t>
            </a:r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ru-R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ru-R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ru-R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ru-R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5363672"/>
              </p:ext>
            </p:extLst>
          </p:nvPr>
        </p:nvGraphicFramePr>
        <p:xfrm>
          <a:off x="3250095" y="1948871"/>
          <a:ext cx="7002269" cy="4633908"/>
        </p:xfrm>
        <a:graphic>
          <a:graphicData uri="http://schemas.openxmlformats.org/drawingml/2006/table">
            <a:tbl>
              <a:tblPr firstRow="1" bandRow="1"/>
              <a:tblGrid>
                <a:gridCol w="1355876">
                  <a:extLst>
                    <a:ext uri="{9D8B030D-6E8A-4147-A177-3AD203B41FA5}">
                      <a16:colId xmlns:a16="http://schemas.microsoft.com/office/drawing/2014/main" val="3610631579"/>
                    </a:ext>
                  </a:extLst>
                </a:gridCol>
                <a:gridCol w="5646393">
                  <a:extLst>
                    <a:ext uri="{9D8B030D-6E8A-4147-A177-3AD203B41FA5}">
                      <a16:colId xmlns:a16="http://schemas.microsoft.com/office/drawing/2014/main" val="1271378445"/>
                    </a:ext>
                  </a:extLst>
                </a:gridCol>
              </a:tblGrid>
              <a:tr h="38615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Агрызский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0497804"/>
                  </a:ext>
                </a:extLst>
              </a:tr>
              <a:tr h="38615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Аксубаевский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3260531"/>
                  </a:ext>
                </a:extLst>
              </a:tr>
              <a:tr h="38615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Апастовский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25289"/>
                  </a:ext>
                </a:extLst>
              </a:tr>
              <a:tr h="38615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ru-RU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Буинский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0486278"/>
                  </a:ext>
                </a:extLst>
              </a:tr>
              <a:tr h="38615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ru-RU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Бавлинский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7719427"/>
                  </a:ext>
                </a:extLst>
              </a:tr>
              <a:tr h="38615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r>
                        <a:rPr lang="ru-RU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Заинский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8959620"/>
                  </a:ext>
                </a:extLst>
              </a:tr>
              <a:tr h="38615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ru-RU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Кайбицкий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3442612"/>
                  </a:ext>
                </a:extLst>
              </a:tr>
              <a:tr h="38615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Менделеевский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5377077"/>
                  </a:ext>
                </a:extLst>
              </a:tr>
              <a:tr h="38615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lang="ru-RU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Сабинский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3504898"/>
                  </a:ext>
                </a:extLst>
              </a:tr>
              <a:tr h="38615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10.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Тукаевский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7659989"/>
                  </a:ext>
                </a:extLst>
              </a:tr>
              <a:tr h="38615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11.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Чистопольский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460749"/>
                  </a:ext>
                </a:extLst>
              </a:tr>
              <a:tr h="38615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12.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Ютазинский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8807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57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83974" y="560717"/>
            <a:ext cx="10369826" cy="60939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По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возникающим вопросам </a:t>
            </a:r>
          </a:p>
          <a:p>
            <a:pPr algn="ctr">
              <a:buNone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по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осуществлению муниципального контроля органами местного самоуправления </a:t>
            </a:r>
          </a:p>
          <a:p>
            <a:pPr algn="ctr">
              <a:buNone/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Республики Татарстан можно обращаться в Министерство экономики Республики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Татарстан</a:t>
            </a:r>
          </a:p>
          <a:p>
            <a:pPr algn="ctr">
              <a:buNone/>
            </a:pPr>
            <a:endParaRPr lang="ru-RU" sz="28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О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тдел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по координации и совершенствования контрольной и надзорной деятельности </a:t>
            </a:r>
          </a:p>
          <a:p>
            <a:pPr algn="ctr">
              <a:buNone/>
            </a:pPr>
            <a:endParaRPr lang="ru-RU" sz="2800" b="1" i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по </a:t>
            </a:r>
            <a:r>
              <a:rPr lang="ru-RU" sz="2800" b="1" i="1" dirty="0">
                <a:latin typeface="Arial" pitchFamily="34" charset="0"/>
                <a:cs typeface="Arial" pitchFamily="34" charset="0"/>
              </a:rPr>
              <a:t>телефону: 8 (843) 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5249126; 8 (843) 5249125</a:t>
            </a:r>
            <a:endParaRPr lang="ru-RU" sz="2800" b="1" i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sz="2800" b="1" i="1" dirty="0">
                <a:latin typeface="Arial" pitchFamily="34" charset="0"/>
                <a:cs typeface="Arial" pitchFamily="34" charset="0"/>
              </a:rPr>
              <a:t>по 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e-mail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2800" b="1" i="1" dirty="0" smtClean="0">
                <a:latin typeface="Arial" pitchFamily="34" charset="0"/>
                <a:cs typeface="Arial" pitchFamily="34" charset="0"/>
              </a:rPr>
              <a:t>Guzel.Daminova@tatar.ru</a:t>
            </a:r>
          </a:p>
          <a:p>
            <a:pPr algn="ctr">
              <a:buNone/>
            </a:pPr>
            <a:endParaRPr lang="ru-RU" b="1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25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69477" y="1237009"/>
            <a:ext cx="8314006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Спасибо </a:t>
            </a:r>
            <a:r>
              <a:rPr lang="ru-RU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за внимание!</a:t>
            </a:r>
          </a:p>
          <a:p>
            <a:pPr algn="ctr"/>
            <a:r>
              <a:rPr lang="ru-RU" sz="4000" b="1" i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000" b="1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Игътибарыгыз</a:t>
            </a:r>
            <a:r>
              <a:rPr lang="ru-RU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өчен</a:t>
            </a:r>
            <a:r>
              <a:rPr lang="ru-RU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рәхмәт</a:t>
            </a:r>
            <a:r>
              <a:rPr lang="ru-RU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291080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91175" y="1028171"/>
            <a:ext cx="924247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4000" dirty="0" smtClean="0"/>
          </a:p>
          <a:p>
            <a:pPr indent="432000" algn="ctr">
              <a:lnSpc>
                <a:spcPct val="150000"/>
              </a:lnSpc>
            </a:pP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Порядок подготовки докладов об осуществлении муниципального контроля в соответствующих сферах деятельности и об эффективности такого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контроля</a:t>
            </a:r>
          </a:p>
          <a:p>
            <a:pPr indent="432000" algn="ctr">
              <a:lnSpc>
                <a:spcPct val="150000"/>
              </a:lnSpc>
            </a:pP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год</a:t>
            </a:r>
          </a:p>
        </p:txBody>
      </p:sp>
    </p:spTree>
    <p:extLst>
      <p:ext uri="{BB962C8B-B14F-4D97-AF65-F5344CB8AC3E}">
        <p14:creationId xmlns:p14="http://schemas.microsoft.com/office/powerpoint/2010/main" val="810938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6775" y="236537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Нормативные  правовые акты</a:t>
            </a: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838200" y="1614488"/>
            <a:ext cx="10515600" cy="4562475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Постановление Правительства Российской Федерации от 05.04.2010 № 215 «Об утверждении Правил подготовки докладов об осуществлении государственного контроля (надзора), муниципального контроля в соответствующих сферах деятельности и об эффективности такого контроля (надзора);</a:t>
            </a:r>
          </a:p>
          <a:p>
            <a:pPr algn="just">
              <a:lnSpc>
                <a:spcPct val="150000"/>
              </a:lnSpc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Постановление Кабинета Министров Республики Татарстан от 13.08.2011 № 676 «О подготовке докладов об осуществлении государственного (надзора), муниципального контроля в соответствующих сферах деятельности и об эффективности такого контроля (надзора).   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337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Сроки представления докладов </a:t>
            </a:r>
            <a:b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 2020 год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507" y="1852920"/>
            <a:ext cx="10898875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1 февраля 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2021 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года  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проекты докладов направляются на согласование </a:t>
            </a:r>
          </a:p>
          <a:p>
            <a:pPr marL="0" indent="0">
              <a:buNone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 в Министерство юстиции Республики Татарстан  </a:t>
            </a:r>
          </a:p>
          <a:p>
            <a:pPr marL="0" indent="0"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</a:t>
            </a:r>
          </a:p>
          <a:p>
            <a:pPr marL="0" indent="0">
              <a:buNone/>
            </a:pP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до 15 февраля  2021 года 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согласованные с Министерством юстиции Республики </a:t>
            </a:r>
          </a:p>
          <a:p>
            <a:pPr marL="0" indent="0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Татарстан проекты докладов направляются на согласование в</a:t>
            </a:r>
            <a:endParaRPr lang="en-US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Министерство экономики Республики  Татарстан</a:t>
            </a:r>
          </a:p>
          <a:p>
            <a:pPr marL="0" indent="0">
              <a:buNone/>
            </a:pP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до 15 марта 2021 года         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доклады размещаются органами местного самоуправления</a:t>
            </a:r>
          </a:p>
          <a:p>
            <a:pPr marL="0" indent="0">
              <a:buNone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в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электронном виде в ГАС «Управление» и на своих сайтах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</a:p>
          <a:p>
            <a:pPr marL="0" indent="0">
              <a:buNone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сети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«Интернет»</a:t>
            </a:r>
            <a:endParaRPr lang="ru-RU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</a:p>
          <a:p>
            <a:pPr marL="0" indent="0" algn="just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8280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2299854"/>
          </a:xfrm>
        </p:spPr>
        <p:txBody>
          <a:bodyPr>
            <a:normAutofit fontScale="90000"/>
          </a:bodyPr>
          <a:lstStyle/>
          <a:p>
            <a:pPr marL="0" indent="0" algn="ctr">
              <a:lnSpc>
                <a:spcPct val="100000"/>
              </a:lnSpc>
            </a:pPr>
            <a:r>
              <a:rPr lang="ru-RU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Раздел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«Финансовое и кадровое обеспечение муниципального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контроля, в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том числе в динамике (по полугодиям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)»</a:t>
            </a:r>
            <a:b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40873"/>
            <a:ext cx="10515600" cy="5280602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ru-RU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пункте 1 - объем </a:t>
            </a:r>
            <a:r>
              <a:rPr lang="ru-RU" sz="7200" b="1" dirty="0">
                <a:latin typeface="Arial" panose="020B0604020202020204" pitchFamily="34" charset="0"/>
                <a:cs typeface="Arial" panose="020B0604020202020204" pitchFamily="34" charset="0"/>
              </a:rPr>
              <a:t>финансовых средств, 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выделенных в отчетном периоде из бюджета </a:t>
            </a: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на осуществление 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проведенных проверок, в том числе заработную плату </a:t>
            </a: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работников КНО, командировочные 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расходы при осуществлении контрольно-надзорных </a:t>
            </a: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мероприятий, материально-техническое 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обеспечение и другие </a:t>
            </a: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цели.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ru-RU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пункте 2 </a:t>
            </a: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необходимо </a:t>
            </a: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заполнить следующие данные</a:t>
            </a: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штатная численность </a:t>
            </a:r>
            <a:r>
              <a:rPr lang="ru-RU" sz="7200" b="1" dirty="0">
                <a:latin typeface="Arial" panose="020B0604020202020204" pitchFamily="34" charset="0"/>
                <a:cs typeface="Arial" panose="020B0604020202020204" pitchFamily="34" charset="0"/>
              </a:rPr>
              <a:t>работников </a:t>
            </a:r>
            <a:r>
              <a:rPr lang="ru-RU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КНО, </a:t>
            </a: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выполняющих 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функции по контролю</a:t>
            </a: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образование, курсы </a:t>
            </a:r>
            <a:r>
              <a:rPr lang="ru-RU" sz="7200" b="1" dirty="0">
                <a:latin typeface="Arial" panose="020B0604020202020204" pitchFamily="34" charset="0"/>
                <a:cs typeface="Arial" panose="020B0604020202020204" pitchFamily="34" charset="0"/>
              </a:rPr>
              <a:t>по повышению квалификации работников, 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проведенных в </a:t>
            </a: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2020 г.;</a:t>
            </a:r>
            <a:endParaRPr lang="ru-RU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средняя нагрузка </a:t>
            </a:r>
            <a:r>
              <a:rPr lang="ru-RU" sz="7200" b="1" dirty="0">
                <a:latin typeface="Arial" panose="020B0604020202020204" pitchFamily="34" charset="0"/>
                <a:cs typeface="Arial" panose="020B0604020202020204" pitchFamily="34" charset="0"/>
              </a:rPr>
              <a:t>на одного работника 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(какое количество </a:t>
            </a: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проверок приходится 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на 1 работника, профилактическая работа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консультации, круглые столы с предпринимателями);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7200" b="1" dirty="0">
                <a:latin typeface="Arial" panose="020B0604020202020204" pitchFamily="34" charset="0"/>
                <a:cs typeface="Arial" panose="020B0604020202020204" pitchFamily="34" charset="0"/>
              </a:rPr>
              <a:t>численность экспертов и представителей экспертных организаций, 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привлекаемых к проведению мероприятий по контролю. Если не привлекались -  ставим числовое значение «0».</a:t>
            </a:r>
          </a:p>
          <a:p>
            <a:pPr marL="0" indent="0" algn="just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0789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01601"/>
            <a:ext cx="10515600" cy="855100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Раздел IV. Проведение муниципального контроля </a:t>
            </a: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943384" y="956701"/>
            <a:ext cx="10515600" cy="5553281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пункте 1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числовое значение количества проведенных проверок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 В случае отсутствия проверок в отчетном периоде прописать числовое значение «0».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пункте 2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сведения о результатах работы экспертов и экспертных организаций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привлекаемых к проверкам. </a:t>
            </a:r>
            <a:r>
              <a:rPr lang="ru-RU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Пример: эксперты и экспертные организации не привлекались.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пункте 3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указать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сведения о случаях причинения ЮЛ и ИП вреда жизни и здоровью граждан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вреда животным и т.д. Пример: имеются/отсутствуют.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пункте 4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- необходимо прописать, что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риск-ориентированный подход не применяется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пункте 5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- проведенные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мероприятия по профилактике нарушений ОТ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реквизиты программы профилактики, количество публичных обсуждений правоприменительной практики, «</a:t>
            </a:r>
            <a:r>
              <a:rPr lang="ru-RU" sz="1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кликабельная</a:t>
            </a:r>
            <a:r>
              <a:rPr lang="ru-RU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» гиперссылка на официальный сайт, где размещен перечень </a:t>
            </a:r>
            <a:r>
              <a:rPr lang="ru-RU" sz="1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нпа</a:t>
            </a:r>
            <a:r>
              <a:rPr lang="ru-RU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содержащи</a:t>
            </a:r>
            <a:r>
              <a:rPr lang="ru-RU" sz="1800" i="1" dirty="0">
                <a:latin typeface="Arial" panose="020B0604020202020204" pitchFamily="34" charset="0"/>
                <a:cs typeface="Arial" panose="020B0604020202020204" pitchFamily="34" charset="0"/>
              </a:rPr>
              <a:t>й</a:t>
            </a:r>
            <a:r>
              <a:rPr lang="ru-RU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ОТ). 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пункте 6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мероприятиях по контролю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при проведении которых не требуется взаимодействие с подконтрольными субъектами (проводились/не проводились).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пункте 7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- количество 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проведенных проверок в отношении субъектов малого предпринимательства </a:t>
            </a:r>
            <a:r>
              <a:rPr lang="ru-RU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(имеются/отсутствуют).      </a:t>
            </a:r>
            <a:endParaRPr lang="ru-RU" sz="1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170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Раздел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. Действия органов муниципального контроля по пресечению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нарушений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обязательных требований и (или) устранению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последствий таких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нарушений   </a:t>
            </a:r>
            <a:b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1"/>
          <p:cNvSpPr>
            <a:spLocks noGrp="1"/>
          </p:cNvSpPr>
          <p:nvPr>
            <p:ph idx="1"/>
          </p:nvPr>
        </p:nvSpPr>
        <p:spPr>
          <a:xfrm>
            <a:off x="838200" y="2022765"/>
            <a:ext cx="10515600" cy="461818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Пункт 1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заполнить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 полугодиям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указав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числовые значения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о количестве составленных протоколов, актов и наложенных штрафах в отношении ЮЛ и ИП в рамках осуществляемого муниципального контроля по 294-ФЗ).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пункте 2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указать:</a:t>
            </a:r>
          </a:p>
          <a:p>
            <a:pPr indent="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проведенные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мероприятия по методической работе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 подконтрольными субъектами (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количество 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публичных 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обсуждений правоприменительной практики, совещаний, видеоконференций и т.п.)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направленные на предотвращение нарушений;</a:t>
            </a:r>
          </a:p>
          <a:p>
            <a:pPr indent="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причины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отсутствия методической работы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пункте 3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указать информацию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 оспаривании в суде ЮЛ и ИП оснований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и результатов проведения в отношении их мероприятий по контролю (имеются/отсутствуют).   </a:t>
            </a:r>
          </a:p>
          <a:p>
            <a:pPr marL="0" indent="0" algn="just">
              <a:buNone/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800" dirty="0" smtClean="0"/>
          </a:p>
        </p:txBody>
      </p:sp>
    </p:spTree>
    <p:extLst>
      <p:ext uri="{BB962C8B-B14F-4D97-AF65-F5344CB8AC3E}">
        <p14:creationId xmlns:p14="http://schemas.microsoft.com/office/powerpoint/2010/main" val="3424144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1848" y="191069"/>
            <a:ext cx="10515600" cy="129653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Раздел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VI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. Анализ и оценка эффективности и муниципального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контроля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1"/>
          <p:cNvSpPr>
            <a:spLocks noGrp="1"/>
          </p:cNvSpPr>
          <p:nvPr>
            <p:ph idx="1"/>
          </p:nvPr>
        </p:nvSpPr>
        <p:spPr>
          <a:xfrm>
            <a:off x="838200" y="1364776"/>
            <a:ext cx="11141364" cy="5186149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endParaRPr lang="ru-RU" sz="1600" dirty="0" smtClean="0"/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пунктах 1 – 20</a:t>
            </a: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числовые значения! </a:t>
            </a: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случае отсутствия </a:t>
            </a: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количественных значений </a:t>
            </a:r>
            <a:r>
              <a:rPr lang="ru-RU" sz="7200" b="1" dirty="0">
                <a:latin typeface="Arial" panose="020B0604020202020204" pitchFamily="34" charset="0"/>
                <a:cs typeface="Arial" panose="020B0604020202020204" pitchFamily="34" charset="0"/>
              </a:rPr>
              <a:t>указываем числовое значение «0</a:t>
            </a:r>
            <a:r>
              <a:rPr lang="ru-RU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»! </a:t>
            </a: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В случае отклонения значений показателей (более 10 %) пояснить причину отклонения значений показателей отчетного периода от значений </a:t>
            </a: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2019 </a:t>
            </a: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года!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пункте 21 - </a:t>
            </a: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информация</a:t>
            </a:r>
            <a:r>
              <a:rPr lang="ru-RU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о показателях эффективности муниципального контроля.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пункте 22  - </a:t>
            </a: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информация </a:t>
            </a:r>
            <a:r>
              <a:rPr lang="ru-RU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 проведенных  профилактических мероприятиях для </a:t>
            </a:r>
            <a:r>
              <a:rPr lang="ru-RU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мсп</a:t>
            </a: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, которые направлены  на предотвращение нарушений  ОТ (например: круглые столы, консультации). 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пункте 23 - </a:t>
            </a: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информация </a:t>
            </a:r>
            <a:r>
              <a:rPr lang="ru-RU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 оценке и прогнозе состояния исполнения ОТ </a:t>
            </a:r>
            <a:r>
              <a:rPr lang="ru-RU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законодательства РФ.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72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Пояснение: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7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в случае если в районе </a:t>
            </a:r>
            <a:r>
              <a:rPr lang="ru-RU" sz="7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проводились плановые и внеплановые проверки</a:t>
            </a:r>
            <a:r>
              <a:rPr lang="ru-RU" sz="7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и были выявлены нарушения то необходимо указать, какие ОТ, установленные федеральным и региональным законодательством были нарушены</a:t>
            </a:r>
            <a:r>
              <a:rPr lang="ru-RU" sz="7200" i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72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7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в случае если </a:t>
            </a:r>
            <a:r>
              <a:rPr lang="ru-RU" sz="7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проверки не проводились</a:t>
            </a:r>
            <a:r>
              <a:rPr lang="ru-RU" sz="7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необходимо прописать, что ОТ, установленные действующим законодательством, </a:t>
            </a:r>
            <a:r>
              <a:rPr lang="ru-RU" sz="7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нарушены не были.</a:t>
            </a:r>
          </a:p>
          <a:p>
            <a:pPr marL="0" indent="0" algn="just">
              <a:buNone/>
            </a:pPr>
            <a:endParaRPr lang="ru-RU" sz="6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389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Раздел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VII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. Выводы и предложения по результатам муниципального контроля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пункте 1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необходимо указать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выводы и предложения по результатам осуществления муниципального контроля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в том числе планируемые на текущий год показатели его эффективности. Текстовая часть обязательна!</a:t>
            </a:r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пунктах 2 и 3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 случае отсутствия предложений необходимо указать: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«Предложений нет».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9859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8885</TotalTime>
  <Words>1207</Words>
  <Application>Microsoft Office PowerPoint</Application>
  <PresentationFormat>Широкоэкранный</PresentationFormat>
  <Paragraphs>207</Paragraphs>
  <Slides>17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Нормативные  правовые акты</vt:lpstr>
      <vt:lpstr>Сроки представления докладов  за 2020 год </vt:lpstr>
      <vt:lpstr> Раздел III «Финансовое и кадровое обеспечение муниципального контроля, в том числе в динамике (по полугодиям)»   </vt:lpstr>
      <vt:lpstr>Раздел IV. Проведение муниципального контроля </vt:lpstr>
      <vt:lpstr> Раздел V. Действия органов муниципального контроля по пресечению нарушений обязательных требований и (или) устранению последствий таких нарушений    </vt:lpstr>
      <vt:lpstr>Раздел VI. Анализ и оценка эффективности и муниципального контроля</vt:lpstr>
      <vt:lpstr>Раздел VII. Выводы и предложения по результатам муниципального контроля</vt:lpstr>
      <vt:lpstr>ВАЖНО!</vt:lpstr>
      <vt:lpstr> Список муниципальных районов, не разместивших доклады за 2019 год в системе ГАС «Управление»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Кучекаева Д.С.</dc:creator>
  <cp:lastModifiedBy>Даминова Гузель Рустамовна</cp:lastModifiedBy>
  <cp:revision>770</cp:revision>
  <cp:lastPrinted>2021-01-27T14:16:54Z</cp:lastPrinted>
  <dcterms:created xsi:type="dcterms:W3CDTF">2018-11-22T04:48:24Z</dcterms:created>
  <dcterms:modified xsi:type="dcterms:W3CDTF">2021-01-28T17:16:22Z</dcterms:modified>
</cp:coreProperties>
</file>